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88" r:id="rId1"/>
  </p:sldMasterIdLst>
  <p:notesMasterIdLst>
    <p:notesMasterId r:id="rId11"/>
  </p:notesMasterIdLst>
  <p:sldIdLst>
    <p:sldId id="256" r:id="rId2"/>
    <p:sldId id="294" r:id="rId3"/>
    <p:sldId id="291" r:id="rId4"/>
    <p:sldId id="287" r:id="rId5"/>
    <p:sldId id="290" r:id="rId6"/>
    <p:sldId id="288" r:id="rId7"/>
    <p:sldId id="292" r:id="rId8"/>
    <p:sldId id="296" r:id="rId9"/>
    <p:sldId id="297" r:id="rId1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4AB0028-291F-471F-B3D1-946D2B8E74ED}">
  <a:tblStyle styleId="{B4AB0028-291F-471F-B3D1-946D2B8E74E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76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960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5fd7a21052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5fd7a21052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06895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5fd7a21052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5fd7a21052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06058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5fd7a21052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5fd7a21052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5874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5fd7a21052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5fd7a21052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06361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5fd7a21052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5fd7a21052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221493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5fd7a21052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5fd7a21052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019311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5fd7a21052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5fd7a21052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229575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00816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4800600"/>
            <a:ext cx="91440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4750737"/>
            <a:ext cx="9144000" cy="498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569214"/>
            <a:ext cx="7543800" cy="26746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341716"/>
            <a:ext cx="7543800" cy="85725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0FAD-F1CE-43BF-9D3F-DEA01CC2E1BB}" type="datetime1">
              <a:rPr lang="en-US" smtClean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9836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BD79-8E19-402B-BD31-F9D90E88100F}" type="datetime1">
              <a:rPr lang="en-US" smtClean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106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9226"/>
            <a:ext cx="1971675" cy="431992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9226"/>
            <a:ext cx="5800725" cy="4319924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201C9-8DE8-4B36-9A1F-F840427D5A12}" type="datetime1">
              <a:rPr lang="en-US" smtClean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046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9423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1426A-C622-4359-9C3F-0D13096A4E95}" type="datetime1">
              <a:rPr lang="en-US" smtClean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173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69214"/>
            <a:ext cx="7543800" cy="26746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3339846"/>
            <a:ext cx="7543800" cy="85725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0956E-5E70-4A01-9E7F-FB53C1628F74}" type="datetime1">
              <a:rPr lang="en-US" smtClean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755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384301"/>
            <a:ext cx="3703320" cy="30175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84301"/>
            <a:ext cx="3703320" cy="3017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8490-0C45-4611-B9CE-2C25B1BC6EAE}" type="datetime1">
              <a:rPr lang="en-US" smtClean="0"/>
              <a:t>10/7/2023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037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1936751"/>
            <a:ext cx="3703320" cy="24650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1936751"/>
            <a:ext cx="3703320" cy="24650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0CA8-A9B2-4DF7-B673-888746257E34}" type="datetime1">
              <a:rPr lang="en-US" smtClean="0"/>
              <a:t>10/7/2023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05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92877-064D-4B64-BB29-7ED27831A6C4}" type="datetime1">
              <a:rPr lang="en-US" smtClean="0"/>
              <a:t>10/7/2023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906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7CCC-8FE9-429E-8484-7AD46FCAD9C2}" type="datetime1">
              <a:rPr lang="en-US" smtClean="0"/>
              <a:t>10/7/2023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453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45769"/>
            <a:ext cx="2400300" cy="17145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548640"/>
            <a:ext cx="4869180" cy="3943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94560"/>
            <a:ext cx="2400300" cy="2534343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4844839"/>
            <a:ext cx="1963883" cy="273844"/>
          </a:xfrm>
        </p:spPr>
        <p:txBody>
          <a:bodyPr/>
          <a:lstStyle>
            <a:lvl1pPr algn="l">
              <a:defRPr/>
            </a:lvl1pPr>
          </a:lstStyle>
          <a:p>
            <a:fld id="{61A4D69C-BA77-47E8-BD7C-8A738CD85E40}" type="datetime1">
              <a:rPr lang="en-US" smtClean="0"/>
              <a:t>10/7/2023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4844839"/>
            <a:ext cx="3486150" cy="273844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507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14750"/>
            <a:ext cx="9141619" cy="142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368630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806190"/>
            <a:ext cx="7585234" cy="61722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3686307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4430268"/>
            <a:ext cx="7584948" cy="44577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E4BA-FDEF-49F1-B0C1-39DB4B0F00A9}" type="datetime1">
              <a:rPr lang="en-US" smtClean="0"/>
              <a:t>10/7/2023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297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F8725AE9-499C-467E-B8E9-1ECFBEA1C72A}" type="datetime1">
              <a:rPr lang="en-US" smtClean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303384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3034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hf hdr="0" ft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1570136"/>
            <a:ext cx="8520600" cy="85249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 </a:t>
            </a:r>
            <a:br>
              <a:rPr lang="en-GB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 font, Times New Roman)</a:t>
            </a:r>
            <a:endParaRPr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92E79ED-89FA-A727-8584-59BB8051D872}"/>
              </a:ext>
            </a:extLst>
          </p:cNvPr>
          <p:cNvGrpSpPr/>
          <p:nvPr/>
        </p:nvGrpSpPr>
        <p:grpSpPr>
          <a:xfrm>
            <a:off x="231690" y="356576"/>
            <a:ext cx="3465740" cy="974720"/>
            <a:chOff x="5393495" y="338328"/>
            <a:chExt cx="3465740" cy="974720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74C56BB4-4769-6441-EA20-A15FBDB2D86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73505" y="338328"/>
              <a:ext cx="1433295" cy="566868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AECF5D27-4160-DF39-4A72-AF37C67CC65D}"/>
                </a:ext>
              </a:extLst>
            </p:cNvPr>
            <p:cNvSpPr txBox="1"/>
            <p:nvPr/>
          </p:nvSpPr>
          <p:spPr>
            <a:xfrm>
              <a:off x="5393495" y="882161"/>
              <a:ext cx="346574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rgbClr val="4D5156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An initiative by the Office of the  </a:t>
              </a:r>
            </a:p>
            <a:p>
              <a:r>
                <a:rPr lang="en-US" sz="1050" dirty="0">
                  <a:solidFill>
                    <a:srgbClr val="4D5156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Principal Scientific Adviser to the Government of India</a:t>
              </a:r>
              <a:endParaRPr lang="en-IN" sz="1050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5" name="Google Shape;54;p13">
            <a:extLst>
              <a:ext uri="{FF2B5EF4-FFF2-40B4-BE49-F238E27FC236}">
                <a16:creationId xmlns:a16="http://schemas.microsoft.com/office/drawing/2014/main" id="{E2583433-2181-C609-677D-65B0C108CA5F}"/>
              </a:ext>
            </a:extLst>
          </p:cNvPr>
          <p:cNvSpPr txBox="1">
            <a:spLocks/>
          </p:cNvSpPr>
          <p:nvPr/>
        </p:nvSpPr>
        <p:spPr>
          <a:xfrm>
            <a:off x="311700" y="3147118"/>
            <a:ext cx="8520600" cy="1210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50000"/>
              </a:lnSpc>
              <a:buSzPts val="1100"/>
            </a:pPr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Presented by</a:t>
            </a:r>
          </a:p>
          <a:p>
            <a:pPr>
              <a:lnSpc>
                <a:spcPct val="150000"/>
              </a:lnSpc>
              <a:buSzPts val="1100"/>
            </a:pPr>
            <a:r>
              <a:rPr lang="en-US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Presenter’s Name 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(12 font, Times New Roman)</a:t>
            </a:r>
          </a:p>
          <a:p>
            <a:pPr>
              <a:lnSpc>
                <a:spcPct val="150000"/>
              </a:lnSpc>
              <a:buSzPts val="1100"/>
            </a:pPr>
            <a:r>
              <a:rPr lang="en-US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Affiliation with the full address 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(12 font, Italics, Times New Roman)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895A1B-8630-3209-FBCF-DA575345D564}"/>
              </a:ext>
            </a:extLst>
          </p:cNvPr>
          <p:cNvSpPr txBox="1"/>
          <p:nvPr/>
        </p:nvSpPr>
        <p:spPr>
          <a:xfrm>
            <a:off x="231690" y="96891"/>
            <a:ext cx="10599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Organized by</a:t>
            </a:r>
            <a:endParaRPr lang="en-IN" sz="1050" i="1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09A7BF9-6692-BF64-19A7-243FD1847B5D}"/>
              </a:ext>
            </a:extLst>
          </p:cNvPr>
          <p:cNvSpPr txBox="1"/>
          <p:nvPr/>
        </p:nvSpPr>
        <p:spPr>
          <a:xfrm>
            <a:off x="7207800" y="96891"/>
            <a:ext cx="135327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Knowledge Partners</a:t>
            </a:r>
            <a:endParaRPr lang="en-IN" sz="1050" i="1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2" descr="Ravenshaw University - Wikipedia">
            <a:extLst>
              <a:ext uri="{FF2B5EF4-FFF2-40B4-BE49-F238E27FC236}">
                <a16:creationId xmlns:a16="http://schemas.microsoft.com/office/drawing/2014/main" id="{294ADA0F-A4C7-3B15-A483-633D62D137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993" y="367782"/>
            <a:ext cx="437226" cy="439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IPET:IPT-Bhubaneswar">
            <a:extLst>
              <a:ext uri="{FF2B5EF4-FFF2-40B4-BE49-F238E27FC236}">
                <a16:creationId xmlns:a16="http://schemas.microsoft.com/office/drawing/2014/main" id="{742A9E7C-9D5A-29F9-8A55-9CDDBE3382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072" y="300910"/>
            <a:ext cx="678200" cy="67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SIR - IMMT | Institute of Minerals and Materials Technology Bhubaneswar,  Odisha">
            <a:extLst>
              <a:ext uri="{FF2B5EF4-FFF2-40B4-BE49-F238E27FC236}">
                <a16:creationId xmlns:a16="http://schemas.microsoft.com/office/drawing/2014/main" id="{4550AEF7-A712-3530-95B0-3C9146A37E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7383" y="309518"/>
            <a:ext cx="484799" cy="526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Kalinga Institute of Industrial Technology - Wikipedia">
            <a:extLst>
              <a:ext uri="{FF2B5EF4-FFF2-40B4-BE49-F238E27FC236}">
                <a16:creationId xmlns:a16="http://schemas.microsoft.com/office/drawing/2014/main" id="{983BD66D-1F8D-61BC-6F4F-62FE0B3630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5030" y="355095"/>
            <a:ext cx="577891" cy="439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B9F5A23-6EFD-54B9-46A1-58FEDFCD6DC5}"/>
              </a:ext>
            </a:extLst>
          </p:cNvPr>
          <p:cNvSpPr/>
          <p:nvPr/>
        </p:nvSpPr>
        <p:spPr>
          <a:xfrm>
            <a:off x="4042050" y="223850"/>
            <a:ext cx="1059900" cy="67656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Presenter’s </a:t>
            </a:r>
          </a:p>
          <a:p>
            <a:pPr algn="ctr"/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Institute Logo</a:t>
            </a:r>
            <a:endParaRPr lang="en-IN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832104" y="667292"/>
            <a:ext cx="7479792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 Statement</a:t>
            </a:r>
            <a:r>
              <a:rPr kumimoji="0" lang="en-GB" sz="1200" b="0" i="0" u="none" strike="noStrike" kern="1200" cap="none" spc="-38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(18 font, Times New Roman)</a:t>
            </a:r>
            <a:r>
              <a:rPr lang="en-GB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E902811-16A0-10FE-9F3D-44CCCAF3CB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 lang="en-GB"/>
          </a:p>
        </p:txBody>
      </p:sp>
      <p:sp>
        <p:nvSpPr>
          <p:cNvPr id="3" name="Google Shape;59;p14">
            <a:extLst>
              <a:ext uri="{FF2B5EF4-FFF2-40B4-BE49-F238E27FC236}">
                <a16:creationId xmlns:a16="http://schemas.microsoft.com/office/drawing/2014/main" id="{B0CF98A3-2088-A002-94DD-EB2B2B3909C7}"/>
              </a:ext>
            </a:extLst>
          </p:cNvPr>
          <p:cNvSpPr txBox="1">
            <a:spLocks/>
          </p:cNvSpPr>
          <p:nvPr/>
        </p:nvSpPr>
        <p:spPr>
          <a:xfrm>
            <a:off x="832104" y="1440180"/>
            <a:ext cx="7479792" cy="313182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lvl="0" algn="l" defTabSz="6858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600" kern="1200" spc="-38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</a:t>
            </a:r>
            <a:r>
              <a:rPr lang="en-US" sz="12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(12 font, Times New Roman)</a:t>
            </a:r>
            <a:endParaRPr lang="en-US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809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832104" y="667292"/>
            <a:ext cx="7479792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Opportunity/ Solution</a:t>
            </a:r>
            <a:r>
              <a:rPr kumimoji="0" lang="en-GB" sz="1200" b="0" i="0" u="none" strike="noStrike" kern="1200" cap="none" spc="-38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(18 font, Times New Roman)</a:t>
            </a:r>
            <a:r>
              <a:rPr lang="en-GB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0563E0-4F8F-4874-4C67-DC5FA3C4AE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lang="en-GB"/>
          </a:p>
        </p:txBody>
      </p:sp>
      <p:sp>
        <p:nvSpPr>
          <p:cNvPr id="3" name="Google Shape;59;p14">
            <a:extLst>
              <a:ext uri="{FF2B5EF4-FFF2-40B4-BE49-F238E27FC236}">
                <a16:creationId xmlns:a16="http://schemas.microsoft.com/office/drawing/2014/main" id="{40DC4B15-30BD-8F8D-FE4F-58A79180788F}"/>
              </a:ext>
            </a:extLst>
          </p:cNvPr>
          <p:cNvSpPr txBox="1">
            <a:spLocks/>
          </p:cNvSpPr>
          <p:nvPr/>
        </p:nvSpPr>
        <p:spPr>
          <a:xfrm>
            <a:off x="832104" y="1440180"/>
            <a:ext cx="7479792" cy="313182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lvl="0" algn="l" defTabSz="6858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600" kern="1200" spc="-38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</a:t>
            </a:r>
            <a:r>
              <a:rPr lang="en-US" sz="12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(12 font, Times New Roman)</a:t>
            </a:r>
            <a:endParaRPr lang="en-US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352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832104" y="667292"/>
            <a:ext cx="7479792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Novelty (IPR) </a:t>
            </a:r>
            <a:r>
              <a:rPr kumimoji="0" lang="en-GB" sz="1200" b="0" i="0" u="none" strike="noStrike" kern="1200" cap="none" spc="-38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(18 font, Times New Roman)</a:t>
            </a:r>
            <a:endParaRPr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C678376-1203-3F18-E739-874E889CED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 lang="en-GB"/>
          </a:p>
        </p:txBody>
      </p:sp>
      <p:sp>
        <p:nvSpPr>
          <p:cNvPr id="3" name="Google Shape;59;p14">
            <a:extLst>
              <a:ext uri="{FF2B5EF4-FFF2-40B4-BE49-F238E27FC236}">
                <a16:creationId xmlns:a16="http://schemas.microsoft.com/office/drawing/2014/main" id="{59B82130-1F05-C4D5-9D39-9C5DF12C539E}"/>
              </a:ext>
            </a:extLst>
          </p:cNvPr>
          <p:cNvSpPr txBox="1">
            <a:spLocks/>
          </p:cNvSpPr>
          <p:nvPr/>
        </p:nvSpPr>
        <p:spPr>
          <a:xfrm>
            <a:off x="832104" y="1440180"/>
            <a:ext cx="7479792" cy="313182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lvl="0" algn="l" defTabSz="6858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600" kern="1200" spc="-38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</a:t>
            </a:r>
            <a:r>
              <a:rPr lang="en-US" sz="12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(12 font, Times New Roman)</a:t>
            </a:r>
            <a:endParaRPr lang="en-US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777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832104" y="667292"/>
            <a:ext cx="7479792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Competitive landscape </a:t>
            </a:r>
            <a:r>
              <a:rPr kumimoji="0" lang="en-GB" sz="1200" b="0" i="0" u="none" strike="noStrike" kern="1200" cap="none" spc="-38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(18 font, Times New Roman)</a:t>
            </a:r>
            <a:endParaRPr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4305EF7-F4ED-9B88-AA16-5199A3F710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 lang="en-GB"/>
          </a:p>
        </p:txBody>
      </p:sp>
      <p:sp>
        <p:nvSpPr>
          <p:cNvPr id="3" name="Google Shape;59;p14">
            <a:extLst>
              <a:ext uri="{FF2B5EF4-FFF2-40B4-BE49-F238E27FC236}">
                <a16:creationId xmlns:a16="http://schemas.microsoft.com/office/drawing/2014/main" id="{A80FC2AA-1E5F-8B04-EA41-34E2B7DE63EA}"/>
              </a:ext>
            </a:extLst>
          </p:cNvPr>
          <p:cNvSpPr txBox="1">
            <a:spLocks/>
          </p:cNvSpPr>
          <p:nvPr/>
        </p:nvSpPr>
        <p:spPr>
          <a:xfrm>
            <a:off x="832104" y="1440180"/>
            <a:ext cx="7479792" cy="313182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lvl="0" algn="l" defTabSz="6858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600" kern="1200" spc="-38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</a:t>
            </a:r>
            <a:r>
              <a:rPr lang="en-US" sz="12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(12 font, Times New Roman)</a:t>
            </a:r>
            <a:endParaRPr lang="en-US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689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832104" y="667292"/>
            <a:ext cx="7479792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Commercialization Potential </a:t>
            </a:r>
            <a:r>
              <a:rPr kumimoji="0" lang="en-GB" sz="1200" b="0" i="0" u="none" strike="noStrike" kern="1200" cap="none" spc="-38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(18 font, Times New Roman)</a:t>
            </a:r>
            <a:endParaRPr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554EFC2-1A91-D0B7-DCEC-E4D58346FA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 lang="en-GB"/>
          </a:p>
        </p:txBody>
      </p:sp>
      <p:sp>
        <p:nvSpPr>
          <p:cNvPr id="3" name="Google Shape;59;p14">
            <a:extLst>
              <a:ext uri="{FF2B5EF4-FFF2-40B4-BE49-F238E27FC236}">
                <a16:creationId xmlns:a16="http://schemas.microsoft.com/office/drawing/2014/main" id="{01FB115B-3D7F-7AE8-C7EB-7FF48D883C0F}"/>
              </a:ext>
            </a:extLst>
          </p:cNvPr>
          <p:cNvSpPr txBox="1">
            <a:spLocks/>
          </p:cNvSpPr>
          <p:nvPr/>
        </p:nvSpPr>
        <p:spPr>
          <a:xfrm>
            <a:off x="832104" y="1440180"/>
            <a:ext cx="7479792" cy="313182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lvl="0" algn="l" defTabSz="6858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600" kern="1200" spc="-38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</a:t>
            </a:r>
            <a:r>
              <a:rPr lang="en-US" sz="12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(12 font, Times New Roman)</a:t>
            </a:r>
            <a:endParaRPr lang="en-US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896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832104" y="667292"/>
            <a:ext cx="7479792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 </a:t>
            </a:r>
            <a:r>
              <a:rPr kumimoji="0" lang="en-GB" sz="1200" b="0" i="0" u="none" strike="noStrike" kern="1200" cap="none" spc="-38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(18 font, Times New Roman)</a:t>
            </a:r>
            <a:endParaRPr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3392BA-9F31-50B5-BCC1-2E147C2AD5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 lang="en-GB"/>
          </a:p>
        </p:txBody>
      </p:sp>
      <p:sp>
        <p:nvSpPr>
          <p:cNvPr id="3" name="Google Shape;59;p14">
            <a:extLst>
              <a:ext uri="{FF2B5EF4-FFF2-40B4-BE49-F238E27FC236}">
                <a16:creationId xmlns:a16="http://schemas.microsoft.com/office/drawing/2014/main" id="{6E24F064-8C1F-E99F-2392-84F5BDCF6801}"/>
              </a:ext>
            </a:extLst>
          </p:cNvPr>
          <p:cNvSpPr txBox="1">
            <a:spLocks/>
          </p:cNvSpPr>
          <p:nvPr/>
        </p:nvSpPr>
        <p:spPr>
          <a:xfrm>
            <a:off x="832104" y="1440180"/>
            <a:ext cx="7479792" cy="313182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lvl="0" algn="l" defTabSz="6858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600" kern="1200" spc="-38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</a:t>
            </a:r>
            <a:r>
              <a:rPr lang="en-US" sz="12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(12 font, Times New Roman)</a:t>
            </a:r>
            <a:endParaRPr lang="en-US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465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832104" y="667292"/>
            <a:ext cx="7479792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other Major Highlights </a:t>
            </a:r>
            <a:r>
              <a:rPr kumimoji="0" lang="en-GB" sz="1200" b="0" i="0" u="none" strike="noStrike" kern="1200" cap="none" spc="-38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(18 font, Times New Roman)</a:t>
            </a:r>
            <a:endParaRPr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C2EA00D-E4EA-09CF-563D-4AD187062A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 lang="en-GB"/>
          </a:p>
        </p:txBody>
      </p:sp>
      <p:sp>
        <p:nvSpPr>
          <p:cNvPr id="3" name="Google Shape;59;p14">
            <a:extLst>
              <a:ext uri="{FF2B5EF4-FFF2-40B4-BE49-F238E27FC236}">
                <a16:creationId xmlns:a16="http://schemas.microsoft.com/office/drawing/2014/main" id="{4EFD38FA-F540-794C-E998-9A2F5CBBCA74}"/>
              </a:ext>
            </a:extLst>
          </p:cNvPr>
          <p:cNvSpPr txBox="1">
            <a:spLocks/>
          </p:cNvSpPr>
          <p:nvPr/>
        </p:nvSpPr>
        <p:spPr>
          <a:xfrm>
            <a:off x="832104" y="1440180"/>
            <a:ext cx="7479792" cy="313182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lvl="0" algn="l" defTabSz="6858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600" kern="1200" spc="-38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</a:t>
            </a:r>
            <a:r>
              <a:rPr lang="en-US" sz="12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(12 font, Times New Roman)</a:t>
            </a:r>
            <a:endParaRPr lang="en-US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085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1570136"/>
            <a:ext cx="8520600" cy="85249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</a:t>
            </a:r>
            <a:br>
              <a:rPr lang="en-GB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 font, Times New Roman)</a:t>
            </a:r>
            <a:endParaRPr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Google Shape;54;p13">
            <a:extLst>
              <a:ext uri="{FF2B5EF4-FFF2-40B4-BE49-F238E27FC236}">
                <a16:creationId xmlns:a16="http://schemas.microsoft.com/office/drawing/2014/main" id="{E2583433-2181-C609-677D-65B0C108CA5F}"/>
              </a:ext>
            </a:extLst>
          </p:cNvPr>
          <p:cNvSpPr txBox="1">
            <a:spLocks/>
          </p:cNvSpPr>
          <p:nvPr/>
        </p:nvSpPr>
        <p:spPr>
          <a:xfrm>
            <a:off x="311700" y="3183502"/>
            <a:ext cx="8520600" cy="10744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50000"/>
              </a:lnSpc>
              <a:buSzPts val="1100"/>
            </a:pPr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Contact detail</a:t>
            </a:r>
          </a:p>
          <a:p>
            <a:pPr>
              <a:lnSpc>
                <a:spcPct val="150000"/>
              </a:lnSpc>
              <a:buSzPts val="1100"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(12 font, Times New Roman)</a:t>
            </a:r>
          </a:p>
        </p:txBody>
      </p:sp>
      <p:sp>
        <p:nvSpPr>
          <p:cNvPr id="6" name="Google Shape;59;p14">
            <a:extLst>
              <a:ext uri="{FF2B5EF4-FFF2-40B4-BE49-F238E27FC236}">
                <a16:creationId xmlns:a16="http://schemas.microsoft.com/office/drawing/2014/main" id="{371A0D34-86BB-CABC-D1FF-A001CEA5F917}"/>
              </a:ext>
            </a:extLst>
          </p:cNvPr>
          <p:cNvSpPr txBox="1">
            <a:spLocks/>
          </p:cNvSpPr>
          <p:nvPr/>
        </p:nvSpPr>
        <p:spPr>
          <a:xfrm>
            <a:off x="2354580" y="4148793"/>
            <a:ext cx="4434840" cy="628947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rmAutofit fontScale="92500" lnSpcReduction="20000"/>
          </a:bodyPr>
          <a:lstStyle>
            <a:lvl1pPr lvl="0" algn="l" defTabSz="6858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600" kern="1200" spc="-38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total number of slides should not exceed 9 pages.</a:t>
            </a:r>
          </a:p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presentation format should be strictly followed.</a:t>
            </a:r>
          </a:p>
        </p:txBody>
      </p:sp>
    </p:spTree>
    <p:extLst>
      <p:ext uri="{BB962C8B-B14F-4D97-AF65-F5344CB8AC3E}">
        <p14:creationId xmlns:p14="http://schemas.microsoft.com/office/powerpoint/2010/main" val="219148460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152</TotalTime>
  <Words>243</Words>
  <Application>Microsoft Office PowerPoint</Application>
  <PresentationFormat>On-screen Show (16:9)</PresentationFormat>
  <Paragraphs>36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</vt:lpstr>
      <vt:lpstr>Times New Roman</vt:lpstr>
      <vt:lpstr>Retrospect</vt:lpstr>
      <vt:lpstr>Title  (20 font, Times New Roman)</vt:lpstr>
      <vt:lpstr>Problem Statement (18 font, Times New Roman) </vt:lpstr>
      <vt:lpstr>Opportunity/ Solution (18 font, Times New Roman) </vt:lpstr>
      <vt:lpstr>Novelty (IPR) (18 font, Times New Roman)</vt:lpstr>
      <vt:lpstr>Competitive landscape (18 font, Times New Roman)</vt:lpstr>
      <vt:lpstr>Commercialization Potential (18 font, Times New Roman)</vt:lpstr>
      <vt:lpstr>Team (18 font, Times New Roman)</vt:lpstr>
      <vt:lpstr>Any other Major Highlights (18 font, Times New Roman)</vt:lpstr>
      <vt:lpstr>Thank you  (20 font, Times New Roman)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Advancements in management of Open Fractures of Tibia: Antibiotics-Impregnated Bone Cemented intramedullary Nail </dc:title>
  <cp:lastModifiedBy>Somesh Kumar Sahoo</cp:lastModifiedBy>
  <cp:revision>41</cp:revision>
  <dcterms:modified xsi:type="dcterms:W3CDTF">2023-10-07T06:18:08Z</dcterms:modified>
</cp:coreProperties>
</file>